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A473-D82F-4EFF-9DF7-AE6D83C51288}" type="datetime1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0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F1F0-FE2D-4C1C-B320-8CB9BE735F0F}" type="datetime1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656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7BD47B-C187-494C-812F-46BE0040B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1B96C-10FD-4EBC-9029-9652B7535D02}" type="datetime1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5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78474-CC00-4A95-9D50-A41C12D1EEC4}" type="datetime1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1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C8B4-7FBB-408F-BDB9-F0496874AFB2}" type="datetime1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93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8EE20-A5E2-47D3-8F6D-A2BA7AB2E093}" type="datetime1">
              <a:rPr lang="en-US" smtClean="0"/>
              <a:t>6/28/2021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461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4AA536-072F-4374-926E-17E038EC7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3382CF99-132F-413F-B7EF-71A5C33F2ED6}" type="datetime1">
              <a:rPr lang="en-US" smtClean="0"/>
              <a:t>6/28/2021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473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7AE06-98E0-4D9F-A059-92C3548821BB}" type="datetime1">
              <a:rPr lang="en-US" smtClean="0"/>
              <a:t>6/28/2021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71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00CA-3DDC-4705-B840-978EF5EA0707}" type="datetime1">
              <a:rPr lang="en-US" smtClean="0"/>
              <a:t>6/28/2021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94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66D49-0BBA-4C5A-AD96-6448CA63451A}" type="datetime1">
              <a:rPr lang="en-US" smtClean="0"/>
              <a:t>6/28/2021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855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EB293-A316-472D-A8B4-6947CF1A12B7}" type="datetime1">
              <a:rPr lang="en-US" smtClean="0"/>
              <a:t>6/28/2021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1E4AC6-B446-4768-97EF-CA4B8261433B}"/>
              </a:ext>
            </a:extLst>
          </p:cNvPr>
          <p:cNvCxnSpPr>
            <a:cxnSpLocks/>
          </p:cNvCxnSpPr>
          <p:nvPr/>
        </p:nvCxnSpPr>
        <p:spPr>
          <a:xfrm>
            <a:off x="11689174" y="2172428"/>
            <a:ext cx="0" cy="3354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212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734BCCD4-CEB1-405B-A443-DD9CBCBEA552}" type="datetime1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21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EC44CD-E290-4D60-A056-5BA05B18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35D241-A61F-4728-976A-8104D498D1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t="37006" b="6744"/>
          <a:stretch/>
        </p:blipFill>
        <p:spPr>
          <a:xfrm>
            <a:off x="-2" y="-4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656793-F975-4C0E-90E7-684CC818D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2" cy="2334248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>
                <a:solidFill>
                  <a:srgbClr val="FFFFFF"/>
                </a:solidFill>
              </a:rPr>
              <a:t>Predicting Heart Attacks Using  Patient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693BBA-6A2E-41B6-A92D-453992B44D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2366" y="4017818"/>
            <a:ext cx="5040785" cy="1828799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900" dirty="0">
                <a:solidFill>
                  <a:srgbClr val="FFFFFF"/>
                </a:solidFill>
              </a:rPr>
              <a:t>Filipp Krasovsky, Rudy Fasano</a:t>
            </a:r>
          </a:p>
          <a:p>
            <a:pPr>
              <a:lnSpc>
                <a:spcPct val="90000"/>
              </a:lnSpc>
            </a:pPr>
            <a:r>
              <a:rPr lang="en-US" sz="1900" dirty="0">
                <a:solidFill>
                  <a:srgbClr val="FFFFFF"/>
                </a:solidFill>
              </a:rPr>
              <a:t>University of San Diego</a:t>
            </a:r>
          </a:p>
          <a:p>
            <a:pPr>
              <a:lnSpc>
                <a:spcPct val="90000"/>
              </a:lnSpc>
            </a:pPr>
            <a:r>
              <a:rPr lang="en-US" sz="1900" dirty="0">
                <a:solidFill>
                  <a:srgbClr val="FFFFFF"/>
                </a:solidFill>
              </a:rPr>
              <a:t>MS Data Science 503 – Applied Predictive Modeling</a:t>
            </a:r>
          </a:p>
          <a:p>
            <a:pPr>
              <a:lnSpc>
                <a:spcPct val="90000"/>
              </a:lnSpc>
            </a:pPr>
            <a:r>
              <a:rPr lang="en-US" sz="1900" dirty="0">
                <a:solidFill>
                  <a:srgbClr val="FFFFFF"/>
                </a:solidFill>
              </a:rPr>
              <a:t>June 2021</a:t>
            </a:r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117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FC769FA-6C65-4D73-90BD-26D4BBE01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EDBAD4-CA8E-4A37-A91C-CF0FBC51C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9D7D6-7D82-4F6D-82AC-868C459CD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6160"/>
            <a:ext cx="5021183" cy="184873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>
                <a:solidFill>
                  <a:srgbClr val="000000"/>
                </a:solidFill>
              </a:rPr>
              <a:t>Problem Statement</a:t>
            </a:r>
            <a:br>
              <a:rPr lang="en-US" sz="4200">
                <a:solidFill>
                  <a:srgbClr val="000000"/>
                </a:solidFill>
              </a:rPr>
            </a:br>
            <a:r>
              <a:rPr lang="en-US" sz="4200">
                <a:solidFill>
                  <a:srgbClr val="000000"/>
                </a:solidFill>
              </a:rPr>
              <a:t>&amp; KPI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32E486-3C11-48ED-9E2F-C1EB49204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BDACC-8E0C-4547-9F8A-579F1BAE3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70" y="3019425"/>
            <a:ext cx="5021183" cy="3025729"/>
          </a:xfrm>
        </p:spPr>
        <p:txBody>
          <a:bodyPr>
            <a:normAutofit/>
          </a:bodyPr>
          <a:lstStyle/>
          <a:p>
            <a:r>
              <a:rPr lang="en-US" sz="1900">
                <a:solidFill>
                  <a:srgbClr val="000000"/>
                </a:solidFill>
              </a:rPr>
              <a:t>Given a patient’s age, sex, resting blood sugar, cholesterol, chest pain information,  etc, is a patient more likely than not to experience/have experienced a heart attack?</a:t>
            </a:r>
          </a:p>
          <a:p>
            <a:endParaRPr lang="en-US" sz="1900" b="1">
              <a:solidFill>
                <a:srgbClr val="000000"/>
              </a:solidFill>
            </a:endParaRPr>
          </a:p>
          <a:p>
            <a:r>
              <a:rPr lang="en-US" sz="1900" b="1">
                <a:solidFill>
                  <a:srgbClr val="000000"/>
                </a:solidFill>
              </a:rPr>
              <a:t>Objective:</a:t>
            </a:r>
            <a:br>
              <a:rPr lang="en-US" sz="1900">
                <a:solidFill>
                  <a:srgbClr val="000000"/>
                </a:solidFill>
              </a:rPr>
            </a:br>
            <a:r>
              <a:rPr lang="en-US" sz="1900">
                <a:solidFill>
                  <a:srgbClr val="000000"/>
                </a:solidFill>
              </a:rPr>
              <a:t>Maximize rate of true positives and true negatives.</a:t>
            </a:r>
          </a:p>
        </p:txBody>
      </p:sp>
    </p:spTree>
    <p:extLst>
      <p:ext uri="{BB962C8B-B14F-4D97-AF65-F5344CB8AC3E}">
        <p14:creationId xmlns:p14="http://schemas.microsoft.com/office/powerpoint/2010/main" val="3452690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BF32F1E5-D276-4903-A7FB-E083AEFD5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F1EDBAD4-CA8E-4A37-A91C-CF0FBC51C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5"/>
            <a:ext cx="12188952" cy="68579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110B2-97FC-4963-A216-8A7B57A26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66635"/>
            <a:ext cx="5021183" cy="275101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Considered Solutions</a:t>
            </a:r>
            <a:br>
              <a:rPr lang="en-US">
                <a:solidFill>
                  <a:srgbClr val="000000"/>
                </a:solidFill>
              </a:rPr>
            </a:br>
            <a:endParaRPr lang="en-US">
              <a:solidFill>
                <a:srgbClr val="000000"/>
              </a:solidFill>
            </a:endParaRP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2716B85D-0F68-4B6F-8A83-99D6E80F4E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4F55FD-6E97-46CD-B9CB-723352BE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11650"/>
            <a:ext cx="5021183" cy="4571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49098-1B94-47F7-BE9A-B4759B78F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2947" y="966634"/>
            <a:ext cx="5021184" cy="275101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>
                <a:solidFill>
                  <a:srgbClr val="000000"/>
                </a:solidFill>
              </a:rPr>
              <a:t>Proximity Based Measures (KNN, NSC)</a:t>
            </a:r>
          </a:p>
          <a:p>
            <a:pPr marL="457200" indent="-457200">
              <a:buAutoNum type="arabicPeriod"/>
            </a:pPr>
            <a:r>
              <a:rPr lang="en-US">
                <a:solidFill>
                  <a:srgbClr val="000000"/>
                </a:solidFill>
              </a:rPr>
              <a:t>Hyperdimensional Separation (SVM)</a:t>
            </a:r>
          </a:p>
          <a:p>
            <a:pPr marL="457200" indent="-457200">
              <a:buAutoNum type="arabicPeriod"/>
            </a:pPr>
            <a:r>
              <a:rPr lang="en-US">
                <a:solidFill>
                  <a:srgbClr val="000000"/>
                </a:solidFill>
              </a:rPr>
              <a:t>Ensemble Learning (RF,GBT)</a:t>
            </a:r>
          </a:p>
          <a:p>
            <a:pPr marL="457200" indent="-457200">
              <a:buAutoNum type="arabicPeriod"/>
            </a:pPr>
            <a:r>
              <a:rPr lang="en-US">
                <a:solidFill>
                  <a:srgbClr val="000000"/>
                </a:solidFill>
              </a:rPr>
              <a:t>Logistic Regression (GLM)</a:t>
            </a:r>
          </a:p>
          <a:p>
            <a:pPr marL="457200" indent="-457200">
              <a:buAutoNum type="arabicPeriod"/>
            </a:pPr>
            <a:r>
              <a:rPr lang="en-US">
                <a:solidFill>
                  <a:srgbClr val="000000"/>
                </a:solidFill>
              </a:rPr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329953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9E1EDF-3673-4C4D-8D1E-CAE953E8C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6160"/>
            <a:ext cx="5021183" cy="19341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Performance/</a:t>
            </a:r>
            <a:br>
              <a:rPr lang="en-US" sz="5400"/>
            </a:br>
            <a:r>
              <a:rPr lang="en-US" sz="5400"/>
              <a:t>Selection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DFB7D6-CBE6-4D53-8B84-2B2B425EA9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172570"/>
            <a:ext cx="4945183" cy="30162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Top two candidates:  RF/Ensemble Learning and Logistic Regression</a:t>
            </a:r>
          </a:p>
          <a:p>
            <a:r>
              <a:rPr lang="en-US" sz="2000" b="1"/>
              <a:t>Random Forest</a:t>
            </a:r>
            <a:r>
              <a:rPr lang="en-US" sz="2000"/>
              <a:t> selected despite higher complexity  due to better accuracy.</a:t>
            </a:r>
            <a:endParaRPr lang="en-US" sz="2000" b="1"/>
          </a:p>
          <a:p>
            <a:endParaRPr lang="en-US" sz="2000"/>
          </a:p>
        </p:txBody>
      </p:sp>
      <p:pic>
        <p:nvPicPr>
          <p:cNvPr id="5" name="Picture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887B9FD5-46BE-44B4-8448-98DD00DDE1B9}"/>
              </a:ext>
            </a:extLst>
          </p:cNvPr>
          <p:cNvPicPr>
            <a:picLocks noGrp="1"/>
          </p:cNvPicPr>
          <p:nvPr>
            <p:ph type="pic" idx="1"/>
          </p:nvPr>
        </p:nvPicPr>
        <p:blipFill>
          <a:blip r:embed="rId2"/>
          <a:srcRect l="11473" r="11473"/>
          <a:stretch>
            <a:fillRect/>
          </a:stretch>
        </p:blipFill>
        <p:spPr>
          <a:xfrm>
            <a:off x="6662168" y="1214051"/>
            <a:ext cx="5028041" cy="4877698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7B17300-4063-4FCF-8D7A-59C263BDA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81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F32F1E5-D276-4903-A7FB-E083AEFD5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EDBAD4-CA8E-4A37-A91C-CF0FBC51C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5"/>
            <a:ext cx="12188952" cy="68579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5B368FF-F726-43C1-9C40-9061997B8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66635"/>
            <a:ext cx="5021183" cy="275101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Concluding Remarks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16B85D-0F68-4B6F-8A83-99D6E80F4E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4F55FD-6E97-46CD-B9CB-723352BE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11650"/>
            <a:ext cx="5021183" cy="4571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14B2C3-3D2A-41EA-BD6C-227564569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2947" y="966634"/>
            <a:ext cx="5021184" cy="275101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>
                <a:solidFill>
                  <a:srgbClr val="000000"/>
                </a:solidFill>
              </a:rPr>
              <a:t>Demonstrated feasible solution to data challenge</a:t>
            </a:r>
          </a:p>
          <a:p>
            <a:pPr marL="457200" indent="-457200">
              <a:buAutoNum type="arabicPeriod"/>
            </a:pPr>
            <a:r>
              <a:rPr lang="en-US">
                <a:solidFill>
                  <a:srgbClr val="000000"/>
                </a:solidFill>
              </a:rPr>
              <a:t>Created analytics deliverable with practical implementation in a healthcare environment</a:t>
            </a:r>
          </a:p>
          <a:p>
            <a:pPr marL="457200" indent="-457200">
              <a:buAutoNum type="arabicPeriod"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984847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AnalogousFromLightSeedRightStep">
      <a:dk1>
        <a:srgbClr val="000000"/>
      </a:dk1>
      <a:lt1>
        <a:srgbClr val="FFFFFF"/>
      </a:lt1>
      <a:dk2>
        <a:srgbClr val="41242B"/>
      </a:dk2>
      <a:lt2>
        <a:srgbClr val="E2E8E7"/>
      </a:lt2>
      <a:accent1>
        <a:srgbClr val="C696A1"/>
      </a:accent1>
      <a:accent2>
        <a:srgbClr val="BA8A7F"/>
      </a:accent2>
      <a:accent3>
        <a:srgbClr val="B8A07C"/>
      </a:accent3>
      <a:accent4>
        <a:srgbClr val="A6A772"/>
      </a:accent4>
      <a:accent5>
        <a:srgbClr val="98A980"/>
      </a:accent5>
      <a:accent6>
        <a:srgbClr val="7FAE77"/>
      </a:accent6>
      <a:hlink>
        <a:srgbClr val="568E81"/>
      </a:hlink>
      <a:folHlink>
        <a:srgbClr val="7F7F7F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151</Words>
  <Application>Microsoft Office PowerPoint</Application>
  <PresentationFormat>Widescreen</PresentationFormat>
  <Paragraphs>21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Bierstadt</vt:lpstr>
      <vt:lpstr>GestaltVTI</vt:lpstr>
      <vt:lpstr>Predicting Heart Attacks Using  Patient Data</vt:lpstr>
      <vt:lpstr>Problem Statement &amp; KPI</vt:lpstr>
      <vt:lpstr>Considered Solutions </vt:lpstr>
      <vt:lpstr>Performance/ Selection</vt:lpstr>
      <vt:lpstr>Concluding Remarks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Heart Attacks Using  Patient Data</dc:title>
  <dc:creator>Filipp Krasovsky</dc:creator>
  <cp:lastModifiedBy>Filipp Krasovsky</cp:lastModifiedBy>
  <cp:revision>5</cp:revision>
  <dcterms:created xsi:type="dcterms:W3CDTF">2021-06-29T02:52:48Z</dcterms:created>
  <dcterms:modified xsi:type="dcterms:W3CDTF">2021-06-29T04:15:43Z</dcterms:modified>
</cp:coreProperties>
</file>